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756126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0" y="-144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2005" y="2348894"/>
            <a:ext cx="9089390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2738-FC84-4203-826B-F1EF3180F5D7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36248-27B0-4A60-8976-29149EBC00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176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2738-FC84-4203-826B-F1EF3180F5D7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36248-27B0-4A60-8976-29149EBC00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8552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067112" y="302803"/>
            <a:ext cx="2812588" cy="645157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5639" y="302803"/>
            <a:ext cx="8263250" cy="645157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2738-FC84-4203-826B-F1EF3180F5D7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36248-27B0-4A60-8976-29149EBC00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4442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2738-FC84-4203-826B-F1EF3180F5D7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36248-27B0-4A60-8976-29149EBC00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6812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2738-FC84-4203-826B-F1EF3180F5D7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36248-27B0-4A60-8976-29149EBC00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6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5639" y="1764296"/>
            <a:ext cx="5537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41782" y="1764296"/>
            <a:ext cx="5537919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2738-FC84-4203-826B-F1EF3180F5D7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36248-27B0-4A60-8976-29149EBC00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2181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1" y="169253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671" y="2397901"/>
            <a:ext cx="4724775" cy="43564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100" y="169253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100" y="2397901"/>
            <a:ext cx="4726631" cy="43564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2738-FC84-4203-826B-F1EF3180F5D7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36248-27B0-4A60-8976-29149EBC00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7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2738-FC84-4203-826B-F1EF3180F5D7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36248-27B0-4A60-8976-29149EBC00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7366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2738-FC84-4203-826B-F1EF3180F5D7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36248-27B0-4A60-8976-29149EBC00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959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2" y="301050"/>
            <a:ext cx="3518055" cy="128121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2738-FC84-4203-826B-F1EF3180F5D7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36248-27B0-4A60-8976-29149EBC00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772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2738-FC84-4203-826B-F1EF3180F5D7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36248-27B0-4A60-8976-29149EBC00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880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764296"/>
            <a:ext cx="9624060" cy="49900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671" y="7008172"/>
            <a:ext cx="2495127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82738-FC84-4203-826B-F1EF3180F5D7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580" y="7008172"/>
            <a:ext cx="3386243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3604" y="7008172"/>
            <a:ext cx="2495127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36248-27B0-4A60-8976-29149EBC00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7870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jpeg"/><Relationship Id="rId18" Type="http://schemas.openxmlformats.org/officeDocument/2006/relationships/image" Target="../media/image14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17" Type="http://schemas.openxmlformats.org/officeDocument/2006/relationships/image" Target="../media/image13.png"/><Relationship Id="rId2" Type="http://schemas.openxmlformats.org/officeDocument/2006/relationships/image" Target="../media/image1.png"/><Relationship Id="rId16" Type="http://schemas.openxmlformats.org/officeDocument/2006/relationships/image" Target="../media/image12.png"/><Relationship Id="rId20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jpeg"/><Relationship Id="rId15" Type="http://schemas.microsoft.com/office/2007/relationships/hdphoto" Target="../media/hdphoto3.wdp"/><Relationship Id="rId10" Type="http://schemas.openxmlformats.org/officeDocument/2006/relationships/image" Target="../media/image7.png"/><Relationship Id="rId19" Type="http://schemas.openxmlformats.org/officeDocument/2006/relationships/image" Target="../media/image15.png"/><Relationship Id="rId4" Type="http://schemas.microsoft.com/office/2007/relationships/hdphoto" Target="../media/hdphoto1.wdp"/><Relationship Id="rId9" Type="http://schemas.microsoft.com/office/2007/relationships/hdphoto" Target="../media/hdphoto2.wdp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2" descr="C:\Users\utilisateur\Pictures\Logos Objets Icônes\libres modifiables\Pixabay\Divers\calendar-2368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137" y="3383261"/>
            <a:ext cx="516990" cy="475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94" y="4230136"/>
            <a:ext cx="516476" cy="51647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882668" y="1392429"/>
            <a:ext cx="4320000" cy="5536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fr-FR" dirty="0" smtClean="0">
                <a:latin typeface="Arial Narrow" panose="020B0606020202030204" pitchFamily="34" charset="0"/>
              </a:rPr>
              <a:t>Affichage des mesures </a:t>
            </a:r>
            <a:r>
              <a:rPr lang="fr-FR" dirty="0" smtClean="0">
                <a:latin typeface="Arial Narrow" panose="020B0606020202030204" pitchFamily="34" charset="0"/>
              </a:rPr>
              <a:t>préventives </a:t>
            </a:r>
          </a:p>
          <a:p>
            <a:pPr algn="ctr">
              <a:spcAft>
                <a:spcPts val="1800"/>
              </a:spcAft>
            </a:pPr>
            <a:r>
              <a:rPr lang="fr-FR" dirty="0" smtClean="0">
                <a:latin typeface="Arial Narrow" panose="020B0606020202030204" pitchFamily="34" charset="0"/>
              </a:rPr>
              <a:t>et </a:t>
            </a:r>
            <a:r>
              <a:rPr lang="fr-FR" dirty="0" smtClean="0">
                <a:latin typeface="Arial Narrow" panose="020B0606020202030204" pitchFamily="34" charset="0"/>
              </a:rPr>
              <a:t>d’organisation des entraînements</a:t>
            </a:r>
            <a:endParaRPr lang="fr-FR" sz="100" dirty="0" smtClean="0">
              <a:latin typeface="Arial Narrow" panose="020B0606020202030204" pitchFamily="34" charset="0"/>
            </a:endParaRPr>
          </a:p>
          <a:p>
            <a:pPr algn="ctr">
              <a:spcAft>
                <a:spcPts val="1800"/>
              </a:spcAft>
            </a:pPr>
            <a:r>
              <a:rPr lang="fr-FR" dirty="0" smtClean="0">
                <a:latin typeface="Arial Narrow" panose="020B0606020202030204" pitchFamily="34" charset="0"/>
              </a:rPr>
              <a:t>Accès aux seuls licenciés FFBT sur réservation </a:t>
            </a:r>
            <a:r>
              <a:rPr lang="fr-FR" dirty="0" smtClean="0">
                <a:latin typeface="Arial Narrow" panose="020B0606020202030204" pitchFamily="34" charset="0"/>
              </a:rPr>
              <a:t>préalable respectant la limite de rassemblement fixée par les directives gouvernementales</a:t>
            </a:r>
            <a:endParaRPr lang="fr-FR" dirty="0" smtClean="0">
              <a:latin typeface="Arial Narrow" panose="020B0606020202030204" pitchFamily="34" charset="0"/>
            </a:endParaRPr>
          </a:p>
          <a:p>
            <a:pPr algn="ctr"/>
            <a:r>
              <a:rPr lang="fr-FR" dirty="0" smtClean="0">
                <a:latin typeface="Arial Narrow" panose="020B0606020202030204" pitchFamily="34" charset="0"/>
              </a:rPr>
              <a:t>Mise </a:t>
            </a:r>
            <a:r>
              <a:rPr lang="fr-FR" dirty="0" smtClean="0">
                <a:latin typeface="Arial Narrow" panose="020B0606020202030204" pitchFamily="34" charset="0"/>
              </a:rPr>
              <a:t>en place de procédure de planning </a:t>
            </a:r>
            <a:endParaRPr lang="fr-FR" dirty="0" smtClean="0">
              <a:latin typeface="Arial Narrow" panose="020B0606020202030204" pitchFamily="34" charset="0"/>
            </a:endParaRPr>
          </a:p>
          <a:p>
            <a:pPr algn="ctr"/>
            <a:r>
              <a:rPr lang="fr-FR" sz="1400" b="1" dirty="0" smtClean="0">
                <a:latin typeface="Arial Narrow" panose="020B0606020202030204" pitchFamily="34" charset="0"/>
              </a:rPr>
              <a:t>FU</a:t>
            </a:r>
            <a:r>
              <a:rPr lang="fr-FR" sz="1400" b="1" dirty="0">
                <a:latin typeface="Arial Narrow" panose="020B0606020202030204" pitchFamily="34" charset="0"/>
              </a:rPr>
              <a:t>, DTL, PC, CS </a:t>
            </a:r>
            <a:r>
              <a:rPr lang="fr-FR" dirty="0">
                <a:latin typeface="Arial Narrow" panose="020B0606020202030204" pitchFamily="34" charset="0"/>
              </a:rPr>
              <a:t>: </a:t>
            </a:r>
            <a:r>
              <a:rPr lang="fr-FR" sz="1600" dirty="0">
                <a:latin typeface="Arial Narrow" panose="020B0606020202030204" pitchFamily="34" charset="0"/>
              </a:rPr>
              <a:t>3</a:t>
            </a:r>
            <a:r>
              <a:rPr lang="fr-FR" dirty="0">
                <a:latin typeface="Arial Narrow" panose="020B0606020202030204" pitchFamily="34" charset="0"/>
              </a:rPr>
              <a:t> tireurs maxi par planche</a:t>
            </a:r>
          </a:p>
          <a:p>
            <a:pPr algn="ctr">
              <a:spcAft>
                <a:spcPts val="1200"/>
              </a:spcAft>
            </a:pPr>
            <a:r>
              <a:rPr lang="fr-FR" sz="1400" b="1" dirty="0">
                <a:latin typeface="Arial Narrow" panose="020B0606020202030204" pitchFamily="34" charset="0"/>
              </a:rPr>
              <a:t>SC, ZZ </a:t>
            </a:r>
            <a:r>
              <a:rPr lang="fr-FR" dirty="0">
                <a:latin typeface="Arial Narrow" panose="020B0606020202030204" pitchFamily="34" charset="0"/>
              </a:rPr>
              <a:t>: </a:t>
            </a:r>
            <a:r>
              <a:rPr lang="fr-FR" sz="1600" dirty="0">
                <a:latin typeface="Arial Narrow" panose="020B0606020202030204" pitchFamily="34" charset="0"/>
              </a:rPr>
              <a:t>1</a:t>
            </a:r>
            <a:r>
              <a:rPr lang="fr-FR" dirty="0">
                <a:latin typeface="Arial Narrow" panose="020B0606020202030204" pitchFamily="34" charset="0"/>
              </a:rPr>
              <a:t> tireur sur le pas de tir </a:t>
            </a:r>
          </a:p>
          <a:p>
            <a:pPr algn="ctr">
              <a:spcAft>
                <a:spcPts val="1800"/>
              </a:spcAft>
            </a:pPr>
            <a:r>
              <a:rPr lang="fr-FR" dirty="0" smtClean="0">
                <a:latin typeface="Arial Narrow" panose="020B0606020202030204" pitchFamily="34" charset="0"/>
              </a:rPr>
              <a:t>Organisation des parkings, règles </a:t>
            </a:r>
            <a:r>
              <a:rPr lang="fr-FR" dirty="0">
                <a:latin typeface="Arial Narrow" panose="020B0606020202030204" pitchFamily="34" charset="0"/>
              </a:rPr>
              <a:t>de </a:t>
            </a:r>
            <a:r>
              <a:rPr lang="fr-FR" dirty="0" smtClean="0">
                <a:latin typeface="Arial Narrow" panose="020B0606020202030204" pitchFamily="34" charset="0"/>
              </a:rPr>
              <a:t>circulation et accès </a:t>
            </a:r>
            <a:r>
              <a:rPr lang="fr-FR" dirty="0" smtClean="0">
                <a:latin typeface="Arial Narrow" panose="020B0606020202030204" pitchFamily="34" charset="0"/>
              </a:rPr>
              <a:t>aux </a:t>
            </a:r>
            <a:r>
              <a:rPr lang="fr-FR" dirty="0" smtClean="0">
                <a:latin typeface="Arial Narrow" panose="020B0606020202030204" pitchFamily="34" charset="0"/>
              </a:rPr>
              <a:t>installations</a:t>
            </a:r>
          </a:p>
          <a:p>
            <a:pPr algn="ctr"/>
            <a:r>
              <a:rPr lang="fr-FR" dirty="0">
                <a:latin typeface="Arial Narrow" panose="020B0606020202030204" pitchFamily="34" charset="0"/>
              </a:rPr>
              <a:t>Délimitation de zones d’attente </a:t>
            </a:r>
            <a:r>
              <a:rPr lang="fr-FR" dirty="0" smtClean="0">
                <a:latin typeface="Arial Narrow" panose="020B0606020202030204" pitchFamily="34" charset="0"/>
              </a:rPr>
              <a:t>individuelles </a:t>
            </a:r>
          </a:p>
          <a:p>
            <a:pPr algn="ctr">
              <a:spcAft>
                <a:spcPts val="1800"/>
              </a:spcAft>
            </a:pPr>
            <a:r>
              <a:rPr lang="fr-FR" dirty="0" smtClean="0">
                <a:latin typeface="Arial Narrow" panose="020B0606020202030204" pitchFamily="34" charset="0"/>
              </a:rPr>
              <a:t>aux </a:t>
            </a:r>
            <a:r>
              <a:rPr lang="fr-FR" dirty="0">
                <a:latin typeface="Arial Narrow" panose="020B0606020202030204" pitchFamily="34" charset="0"/>
              </a:rPr>
              <a:t>abords des pas de tir (4m²) </a:t>
            </a:r>
            <a:r>
              <a:rPr lang="fr-FR" dirty="0" smtClean="0">
                <a:latin typeface="Arial Narrow" panose="020B0606020202030204" pitchFamily="34" charset="0"/>
              </a:rPr>
              <a:t>et condamnation     </a:t>
            </a:r>
            <a:r>
              <a:rPr lang="fr-FR" dirty="0" smtClean="0">
                <a:latin typeface="Arial Narrow" panose="020B0606020202030204" pitchFamily="34" charset="0"/>
              </a:rPr>
              <a:t>des </a:t>
            </a:r>
            <a:r>
              <a:rPr lang="fr-FR" dirty="0">
                <a:latin typeface="Arial Narrow" panose="020B0606020202030204" pitchFamily="34" charset="0"/>
              </a:rPr>
              <a:t>lieux ne </a:t>
            </a:r>
            <a:r>
              <a:rPr lang="fr-FR" dirty="0" smtClean="0">
                <a:latin typeface="Arial Narrow" panose="020B0606020202030204" pitchFamily="34" charset="0"/>
              </a:rPr>
              <a:t>permettant pas </a:t>
            </a:r>
            <a:r>
              <a:rPr lang="fr-FR" dirty="0">
                <a:latin typeface="Arial Narrow" panose="020B0606020202030204" pitchFamily="34" charset="0"/>
              </a:rPr>
              <a:t>la </a:t>
            </a:r>
            <a:r>
              <a:rPr lang="fr-FR" dirty="0" smtClean="0">
                <a:latin typeface="Arial Narrow" panose="020B0606020202030204" pitchFamily="34" charset="0"/>
              </a:rPr>
              <a:t>distanciation</a:t>
            </a:r>
            <a:endParaRPr lang="fr-FR" sz="100" dirty="0" smtClean="0">
              <a:latin typeface="Arial Narrow" panose="020B0606020202030204" pitchFamily="34" charset="0"/>
            </a:endParaRPr>
          </a:p>
          <a:p>
            <a:pPr algn="ctr"/>
            <a:r>
              <a:rPr lang="fr-FR" dirty="0">
                <a:latin typeface="Arial Narrow" panose="020B0606020202030204" pitchFamily="34" charset="0"/>
              </a:rPr>
              <a:t>Mise hors d’usage des </a:t>
            </a:r>
            <a:r>
              <a:rPr lang="fr-FR" dirty="0" smtClean="0">
                <a:latin typeface="Arial Narrow" panose="020B0606020202030204" pitchFamily="34" charset="0"/>
              </a:rPr>
              <a:t>équipements</a:t>
            </a:r>
          </a:p>
          <a:p>
            <a:pPr algn="ctr">
              <a:spcAft>
                <a:spcPts val="1200"/>
              </a:spcAft>
            </a:pPr>
            <a:r>
              <a:rPr lang="fr-FR" dirty="0" smtClean="0">
                <a:latin typeface="Arial Narrow" panose="020B0606020202030204" pitchFamily="34" charset="0"/>
              </a:rPr>
              <a:t> non indispensables : </a:t>
            </a:r>
            <a:r>
              <a:rPr lang="fr-FR" dirty="0">
                <a:latin typeface="Arial Narrow" panose="020B0606020202030204" pitchFamily="34" charset="0"/>
              </a:rPr>
              <a:t>râteliers, tables, chaises…</a:t>
            </a:r>
          </a:p>
          <a:p>
            <a:pPr algn="ctr">
              <a:spcAft>
                <a:spcPts val="1200"/>
              </a:spcAft>
            </a:pPr>
            <a:endParaRPr lang="fr-FR" dirty="0">
              <a:latin typeface="Arial Narrow" panose="020B0606020202030204" pitchFamily="34" charset="0"/>
            </a:endParaRPr>
          </a:p>
          <a:p>
            <a:pPr algn="ctr">
              <a:spcAft>
                <a:spcPts val="1200"/>
              </a:spcAft>
            </a:pPr>
            <a:endParaRPr lang="fr-FR" dirty="0" smtClean="0">
              <a:latin typeface="Arial Narrow" panose="020B060602020203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282804" y="1392429"/>
            <a:ext cx="4284000" cy="51490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>
              <a:spcAft>
                <a:spcPts val="1800"/>
              </a:spcAft>
            </a:pPr>
            <a:r>
              <a:rPr lang="fr-FR" dirty="0" smtClean="0">
                <a:latin typeface="Arial Narrow" panose="020B0606020202030204" pitchFamily="34" charset="0"/>
              </a:rPr>
              <a:t>Fermeture du club-house et bar, terrasse…                </a:t>
            </a:r>
            <a:r>
              <a:rPr lang="fr-FR" dirty="0">
                <a:latin typeface="Arial Narrow" panose="020B0606020202030204" pitchFamily="34" charset="0"/>
              </a:rPr>
              <a:t>V</a:t>
            </a:r>
            <a:r>
              <a:rPr lang="fr-FR" dirty="0" smtClean="0">
                <a:latin typeface="Arial Narrow" panose="020B0606020202030204" pitchFamily="34" charset="0"/>
              </a:rPr>
              <a:t>ente alimentaire à emporter possible</a:t>
            </a:r>
          </a:p>
          <a:p>
            <a:pPr algn="ctr"/>
            <a:r>
              <a:rPr lang="fr-FR" dirty="0" smtClean="0">
                <a:latin typeface="Arial Narrow" panose="020B0606020202030204" pitchFamily="34" charset="0"/>
              </a:rPr>
              <a:t>Accueil et vente de consommables :                </a:t>
            </a:r>
            <a:r>
              <a:rPr lang="fr-FR" dirty="0" smtClean="0">
                <a:latin typeface="Arial Narrow" panose="020B0606020202030204" pitchFamily="34" charset="0"/>
              </a:rPr>
              <a:t>Intérieur : </a:t>
            </a:r>
            <a:r>
              <a:rPr lang="fr-FR" dirty="0">
                <a:latin typeface="Arial Narrow" panose="020B0606020202030204" pitchFamily="34" charset="0"/>
              </a:rPr>
              <a:t>C</a:t>
            </a:r>
            <a:r>
              <a:rPr lang="fr-FR" dirty="0" smtClean="0">
                <a:latin typeface="Arial Narrow" panose="020B0606020202030204" pitchFamily="34" charset="0"/>
              </a:rPr>
              <a:t>lient unique</a:t>
            </a:r>
          </a:p>
          <a:p>
            <a:pPr algn="ctr">
              <a:spcAft>
                <a:spcPts val="1800"/>
              </a:spcAft>
            </a:pPr>
            <a:r>
              <a:rPr lang="fr-FR" dirty="0" smtClean="0">
                <a:latin typeface="Arial Narrow" panose="020B0606020202030204" pitchFamily="34" charset="0"/>
              </a:rPr>
              <a:t>Extérieur : Distanciation (4m²)</a:t>
            </a:r>
            <a:endParaRPr lang="fr-FR" dirty="0" smtClean="0">
              <a:latin typeface="Arial Narrow" panose="020B0606020202030204" pitchFamily="34" charset="0"/>
            </a:endParaRPr>
          </a:p>
          <a:p>
            <a:pPr algn="ctr"/>
            <a:r>
              <a:rPr lang="fr-FR" dirty="0">
                <a:latin typeface="Arial Narrow" panose="020B0606020202030204" pitchFamily="34" charset="0"/>
              </a:rPr>
              <a:t>Mise à disposition de gel </a:t>
            </a:r>
            <a:r>
              <a:rPr lang="fr-FR" dirty="0" smtClean="0">
                <a:latin typeface="Arial Narrow" panose="020B0606020202030204" pitchFamily="34" charset="0"/>
              </a:rPr>
              <a:t>hydroalcoolique</a:t>
            </a:r>
          </a:p>
          <a:p>
            <a:pPr algn="ctr">
              <a:spcAft>
                <a:spcPts val="1200"/>
              </a:spcAft>
            </a:pPr>
            <a:r>
              <a:rPr lang="fr-FR" dirty="0" smtClean="0">
                <a:latin typeface="Arial Narrow" panose="020B0606020202030204" pitchFamily="34" charset="0"/>
              </a:rPr>
              <a:t>pour </a:t>
            </a:r>
            <a:r>
              <a:rPr lang="fr-FR" dirty="0">
                <a:latin typeface="Arial Narrow" panose="020B0606020202030204" pitchFamily="34" charset="0"/>
              </a:rPr>
              <a:t>tous, nettoyage et désinfection des espaces communs notamment des sanitaires</a:t>
            </a:r>
          </a:p>
          <a:p>
            <a:pPr algn="ctr">
              <a:spcAft>
                <a:spcPts val="1800"/>
              </a:spcAft>
            </a:pPr>
            <a:r>
              <a:rPr lang="fr-FR" dirty="0" smtClean="0">
                <a:latin typeface="Arial Narrow" panose="020B0606020202030204" pitchFamily="34" charset="0"/>
              </a:rPr>
              <a:t>Equipement </a:t>
            </a:r>
            <a:r>
              <a:rPr lang="fr-FR" dirty="0" smtClean="0">
                <a:latin typeface="Arial Narrow" panose="020B0606020202030204" pitchFamily="34" charset="0"/>
              </a:rPr>
              <a:t>des personnes  autorisées à accéder au matériel (masques, gants, badge)</a:t>
            </a:r>
          </a:p>
          <a:p>
            <a:pPr algn="ctr"/>
            <a:r>
              <a:rPr lang="fr-FR" dirty="0" smtClean="0">
                <a:latin typeface="Arial Narrow" panose="020B0606020202030204" pitchFamily="34" charset="0"/>
              </a:rPr>
              <a:t>Organisation </a:t>
            </a:r>
            <a:r>
              <a:rPr lang="fr-FR" dirty="0" smtClean="0">
                <a:latin typeface="Arial Narrow" panose="020B0606020202030204" pitchFamily="34" charset="0"/>
              </a:rPr>
              <a:t>et </a:t>
            </a:r>
            <a:r>
              <a:rPr lang="fr-FR" dirty="0" smtClean="0">
                <a:latin typeface="Arial Narrow" panose="020B0606020202030204" pitchFamily="34" charset="0"/>
              </a:rPr>
              <a:t>affichage </a:t>
            </a:r>
            <a:r>
              <a:rPr lang="fr-FR" dirty="0" smtClean="0">
                <a:latin typeface="Arial Narrow" panose="020B0606020202030204" pitchFamily="34" charset="0"/>
              </a:rPr>
              <a:t>des </a:t>
            </a:r>
            <a:r>
              <a:rPr lang="fr-FR" dirty="0" smtClean="0">
                <a:latin typeface="Arial Narrow" panose="020B0606020202030204" pitchFamily="34" charset="0"/>
              </a:rPr>
              <a:t>mesures </a:t>
            </a:r>
            <a:r>
              <a:rPr lang="fr-FR" dirty="0" smtClean="0">
                <a:latin typeface="Arial Narrow" panose="020B0606020202030204" pitchFamily="34" charset="0"/>
              </a:rPr>
              <a:t>spécifiques sur </a:t>
            </a:r>
            <a:r>
              <a:rPr lang="fr-FR" dirty="0">
                <a:latin typeface="Arial Narrow" panose="020B0606020202030204" pitchFamily="34" charset="0"/>
              </a:rPr>
              <a:t>les pas de tir </a:t>
            </a:r>
            <a:r>
              <a:rPr lang="fr-FR" dirty="0" smtClean="0">
                <a:latin typeface="Arial Narrow" panose="020B0606020202030204" pitchFamily="34" charset="0"/>
              </a:rPr>
              <a:t>: </a:t>
            </a:r>
          </a:p>
          <a:p>
            <a:pPr algn="ctr">
              <a:spcAft>
                <a:spcPts val="1800"/>
              </a:spcAft>
            </a:pPr>
            <a:r>
              <a:rPr lang="fr-FR" dirty="0" smtClean="0">
                <a:latin typeface="Arial Narrow" panose="020B0606020202030204" pitchFamily="34" charset="0"/>
              </a:rPr>
              <a:t>accès, nombre de tireurs, postes…</a:t>
            </a:r>
            <a:endParaRPr lang="fr-FR" dirty="0" smtClean="0">
              <a:latin typeface="Arial Narrow" panose="020B0606020202030204" pitchFamily="34" charset="0"/>
            </a:endParaRPr>
          </a:p>
          <a:p>
            <a:pPr algn="ctr">
              <a:spcAft>
                <a:spcPts val="1200"/>
              </a:spcAft>
            </a:pPr>
            <a:r>
              <a:rPr lang="fr-FR" dirty="0" smtClean="0">
                <a:latin typeface="Arial Narrow" panose="020B0606020202030204" pitchFamily="34" charset="0"/>
              </a:rPr>
              <a:t>Incitation au règlement par carte </a:t>
            </a:r>
            <a:r>
              <a:rPr lang="fr-FR" dirty="0" smtClean="0">
                <a:latin typeface="Arial Narrow" panose="020B0606020202030204" pitchFamily="34" charset="0"/>
              </a:rPr>
              <a:t>bancaire et chèque ou </a:t>
            </a:r>
            <a:r>
              <a:rPr lang="fr-FR" dirty="0" smtClean="0">
                <a:latin typeface="Arial Narrow" panose="020B0606020202030204" pitchFamily="34" charset="0"/>
              </a:rPr>
              <a:t>appoint pour les </a:t>
            </a:r>
            <a:r>
              <a:rPr lang="fr-FR" dirty="0" smtClean="0">
                <a:latin typeface="Arial Narrow" panose="020B0606020202030204" pitchFamily="34" charset="0"/>
              </a:rPr>
              <a:t>règlements espèces</a:t>
            </a:r>
            <a:endParaRPr lang="fr-FR" dirty="0" smtClean="0">
              <a:latin typeface="Arial Narrow" panose="020B0606020202030204" pitchFamily="34" charset="0"/>
            </a:endParaRPr>
          </a:p>
          <a:p>
            <a:pPr algn="ctr">
              <a:spcAft>
                <a:spcPts val="1200"/>
              </a:spcAft>
            </a:pPr>
            <a:endParaRPr lang="fr-FR" dirty="0" smtClean="0">
              <a:latin typeface="Arial Narrow" panose="020B0606020202030204" pitchFamily="34" charset="0"/>
            </a:endParaRPr>
          </a:p>
          <a:p>
            <a:pPr algn="ctr">
              <a:spcAft>
                <a:spcPts val="1200"/>
              </a:spcAft>
            </a:pPr>
            <a:endParaRPr lang="fr-FR" dirty="0">
              <a:latin typeface="Arial Narrow" panose="020B0606020202030204" pitchFamily="34" charset="0"/>
            </a:endParaRPr>
          </a:p>
          <a:p>
            <a:pPr algn="ctr">
              <a:spcAft>
                <a:spcPts val="1200"/>
              </a:spcAft>
            </a:pPr>
            <a:endParaRPr lang="fr-FR" dirty="0" smtClean="0">
              <a:latin typeface="Arial Narrow" panose="020B0606020202030204" pitchFamily="34" charset="0"/>
            </a:endParaRP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63" y="198361"/>
            <a:ext cx="904236" cy="900000"/>
          </a:xfrm>
          <a:prstGeom prst="rect">
            <a:avLst/>
          </a:prstGeom>
        </p:spPr>
      </p:pic>
      <p:sp>
        <p:nvSpPr>
          <p:cNvPr id="25" name="Rectangle à coins arrondis 24"/>
          <p:cNvSpPr/>
          <p:nvPr/>
        </p:nvSpPr>
        <p:spPr>
          <a:xfrm>
            <a:off x="1458268" y="216335"/>
            <a:ext cx="7776864" cy="900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2400" b="1" dirty="0" smtClean="0"/>
              <a:t>CONDITIONS </a:t>
            </a:r>
            <a:r>
              <a:rPr lang="fr-FR" sz="2400" b="1" dirty="0" smtClean="0"/>
              <a:t>D’OUVERTURE – MESURES PREVENTIVES</a:t>
            </a:r>
            <a:endParaRPr lang="fr-FR" sz="2400" b="1" dirty="0"/>
          </a:p>
        </p:txBody>
      </p:sp>
      <p:sp>
        <p:nvSpPr>
          <p:cNvPr id="2" name="Rectangle à coins arrondis 1"/>
          <p:cNvSpPr/>
          <p:nvPr/>
        </p:nvSpPr>
        <p:spPr>
          <a:xfrm>
            <a:off x="5617732" y="6810299"/>
            <a:ext cx="4841536" cy="57073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Le club est en droit d’exclure toute personne </a:t>
            </a:r>
            <a:endParaRPr lang="fr-FR" b="1" dirty="0" smtClean="0"/>
          </a:p>
          <a:p>
            <a:pPr algn="ctr"/>
            <a:r>
              <a:rPr lang="fr-FR" b="1" dirty="0" smtClean="0"/>
              <a:t>ne </a:t>
            </a:r>
            <a:r>
              <a:rPr lang="fr-FR" b="1" dirty="0"/>
              <a:t>respectant pas les consignes en </a:t>
            </a:r>
            <a:r>
              <a:rPr lang="fr-FR" b="1" dirty="0" smtClean="0"/>
              <a:t>vigueur</a:t>
            </a:r>
            <a:endParaRPr lang="fr-FR" dirty="0"/>
          </a:p>
        </p:txBody>
      </p:sp>
      <p:sp>
        <p:nvSpPr>
          <p:cNvPr id="24" name="Rectangle à coins arrondis 23"/>
          <p:cNvSpPr/>
          <p:nvPr/>
        </p:nvSpPr>
        <p:spPr>
          <a:xfrm>
            <a:off x="213706" y="6810299"/>
            <a:ext cx="4880962" cy="57073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Le club est en droit </a:t>
            </a:r>
            <a:r>
              <a:rPr lang="fr-FR" b="1" dirty="0" smtClean="0"/>
              <a:t>d’instaurer des </a:t>
            </a:r>
            <a:r>
              <a:rPr lang="fr-FR" b="1" dirty="0"/>
              <a:t>consignes complémentaires plus restrictives  </a:t>
            </a:r>
            <a:endParaRPr lang="fr-FR" dirty="0"/>
          </a:p>
        </p:txBody>
      </p:sp>
      <p:grpSp>
        <p:nvGrpSpPr>
          <p:cNvPr id="48" name="Groupe 47"/>
          <p:cNvGrpSpPr/>
          <p:nvPr/>
        </p:nvGrpSpPr>
        <p:grpSpPr>
          <a:xfrm>
            <a:off x="5657829" y="1464509"/>
            <a:ext cx="493240" cy="468000"/>
            <a:chOff x="5615897" y="1476375"/>
            <a:chExt cx="703850" cy="695465"/>
          </a:xfrm>
        </p:grpSpPr>
        <p:sp>
          <p:nvSpPr>
            <p:cNvPr id="16" name="Ellipse 15"/>
            <p:cNvSpPr/>
            <p:nvPr/>
          </p:nvSpPr>
          <p:spPr>
            <a:xfrm>
              <a:off x="5615897" y="1476375"/>
              <a:ext cx="703850" cy="695465"/>
            </a:xfrm>
            <a:prstGeom prst="ellipse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9" name="Image 38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695" t="67629" r="32495" b="-2573"/>
            <a:stretch/>
          </p:blipFill>
          <p:spPr>
            <a:xfrm>
              <a:off x="5686659" y="1512439"/>
              <a:ext cx="552031" cy="540000"/>
            </a:xfrm>
            <a:prstGeom prst="rect">
              <a:avLst/>
            </a:prstGeom>
          </p:spPr>
        </p:pic>
      </p:grpSp>
      <p:pic>
        <p:nvPicPr>
          <p:cNvPr id="40" name="Image 3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68" t="16695" r="23134" b="17051"/>
          <a:stretch/>
        </p:blipFill>
        <p:spPr>
          <a:xfrm>
            <a:off x="5545724" y="2308910"/>
            <a:ext cx="717451" cy="648072"/>
          </a:xfrm>
          <a:prstGeom prst="rect">
            <a:avLst/>
          </a:prstGeom>
        </p:spPr>
      </p:pic>
      <p:sp>
        <p:nvSpPr>
          <p:cNvPr id="44" name="AutoShape 2" descr="Résultat de recherche d'images pour &quot;panneau voie sans issu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5" name="AutoShape 4" descr="Résultat de recherche d'images pour &quot;panneau voie sans issu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46" name="Image 45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451" t="19151" r="25992" b="18270"/>
          <a:stretch/>
        </p:blipFill>
        <p:spPr>
          <a:xfrm>
            <a:off x="5679478" y="5094788"/>
            <a:ext cx="449942" cy="546113"/>
          </a:xfrm>
          <a:prstGeom prst="rect">
            <a:avLst/>
          </a:prstGeom>
        </p:spPr>
      </p:pic>
      <p:grpSp>
        <p:nvGrpSpPr>
          <p:cNvPr id="3" name="Groupe 2"/>
          <p:cNvGrpSpPr/>
          <p:nvPr/>
        </p:nvGrpSpPr>
        <p:grpSpPr>
          <a:xfrm>
            <a:off x="5505023" y="6085607"/>
            <a:ext cx="798852" cy="504937"/>
            <a:chOff x="5615897" y="5969616"/>
            <a:chExt cx="798852" cy="504937"/>
          </a:xfrm>
        </p:grpSpPr>
        <p:pic>
          <p:nvPicPr>
            <p:cNvPr id="49" name="Image 48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229" t="23111" r="30692" b="31172"/>
            <a:stretch/>
          </p:blipFill>
          <p:spPr>
            <a:xfrm rot="1379558">
              <a:off x="5825659" y="5969616"/>
              <a:ext cx="589090" cy="360000"/>
            </a:xfrm>
            <a:prstGeom prst="rect">
              <a:avLst/>
            </a:prstGeom>
          </p:spPr>
        </p:pic>
        <p:pic>
          <p:nvPicPr>
            <p:cNvPr id="50" name="Image 49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756355">
              <a:off x="5615897" y="6091800"/>
              <a:ext cx="765505" cy="382753"/>
            </a:xfrm>
            <a:prstGeom prst="rect">
              <a:avLst/>
            </a:prstGeom>
          </p:spPr>
        </p:pic>
      </p:grpSp>
      <p:grpSp>
        <p:nvGrpSpPr>
          <p:cNvPr id="53" name="Groupe 52"/>
          <p:cNvGrpSpPr/>
          <p:nvPr/>
        </p:nvGrpSpPr>
        <p:grpSpPr>
          <a:xfrm>
            <a:off x="5521767" y="4240614"/>
            <a:ext cx="765364" cy="505998"/>
            <a:chOff x="3669709" y="3029270"/>
            <a:chExt cx="2755205" cy="2811789"/>
          </a:xfrm>
        </p:grpSpPr>
        <p:pic>
          <p:nvPicPr>
            <p:cNvPr id="51" name="Image 50"/>
            <p:cNvPicPr>
              <a:picLocks noChangeAspect="1"/>
            </p:cNvPicPr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784" t="29733" r="34030" b="4573"/>
            <a:stretch/>
          </p:blipFill>
          <p:spPr>
            <a:xfrm>
              <a:off x="3669709" y="3029270"/>
              <a:ext cx="2755205" cy="2811789"/>
            </a:xfrm>
            <a:prstGeom prst="rect">
              <a:avLst/>
            </a:prstGeom>
          </p:spPr>
        </p:pic>
        <p:sp>
          <p:nvSpPr>
            <p:cNvPr id="52" name="Rectangle 51"/>
            <p:cNvSpPr/>
            <p:nvPr/>
          </p:nvSpPr>
          <p:spPr>
            <a:xfrm>
              <a:off x="3690516" y="4403595"/>
              <a:ext cx="2723427" cy="61818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00" dirty="0" smtClean="0">
                  <a:solidFill>
                    <a:schemeClr val="accent1"/>
                  </a:solidFill>
                </a:rPr>
                <a:t>Personnel</a:t>
              </a:r>
              <a:endParaRPr lang="fr-FR" sz="70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5610113" y="3383261"/>
            <a:ext cx="588672" cy="616184"/>
            <a:chOff x="5608590" y="3924735"/>
            <a:chExt cx="634168" cy="792000"/>
          </a:xfrm>
        </p:grpSpPr>
        <p:pic>
          <p:nvPicPr>
            <p:cNvPr id="54" name="Image 53"/>
            <p:cNvPicPr>
              <a:picLocks noChangeAspect="1"/>
            </p:cNvPicPr>
            <p:nvPr/>
          </p:nvPicPr>
          <p:blipFill rotWithShape="1">
            <a:blip r:embed="rId1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1278" t="4742" r="40361" b="18108"/>
            <a:stretch/>
          </p:blipFill>
          <p:spPr>
            <a:xfrm>
              <a:off x="5608590" y="3924735"/>
              <a:ext cx="284839" cy="792000"/>
            </a:xfrm>
            <a:prstGeom prst="rect">
              <a:avLst/>
            </a:prstGeom>
          </p:spPr>
        </p:pic>
        <p:pic>
          <p:nvPicPr>
            <p:cNvPr id="58" name="Picture 18" descr="C:\Users\utilisateur\Pictures\Logos Objets Icônes\libres modifiables\Pixabay\hand-sanitizer-4967957.png"/>
            <p:cNvPicPr>
              <a:picLocks noChangeAspect="1" noChangeArrowheads="1"/>
            </p:cNvPicPr>
            <p:nvPr/>
          </p:nvPicPr>
          <p:blipFill rotWithShape="1">
            <a:blip r:embed="rId14" cstate="print">
              <a:duotone>
                <a:prstClr val="black"/>
                <a:schemeClr val="tx2">
                  <a:lumMod val="60000"/>
                  <a:lumOff val="40000"/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backgroundRemoval t="2890" b="97688" l="36482" r="6384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586" t="4914" r="34467"/>
            <a:stretch/>
          </p:blipFill>
          <p:spPr bwMode="auto">
            <a:xfrm flipH="1">
              <a:off x="5921123" y="4140735"/>
              <a:ext cx="321635" cy="57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3" name="Picture 9" descr="C:\Users\utilisateur\Pictures\Logos Objets Icônes\libres modifiables\Pixabay\ban-4896158.pn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32" y="2340082"/>
            <a:ext cx="576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0" descr="C:\Users\utilisateur\Pictures\Logos Objets Icônes\libres modifiables\Pixabay\coronavirus-4818067_1920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05" y="5094788"/>
            <a:ext cx="689854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e 5"/>
          <p:cNvGrpSpPr/>
          <p:nvPr/>
        </p:nvGrpSpPr>
        <p:grpSpPr>
          <a:xfrm>
            <a:off x="90580" y="1332359"/>
            <a:ext cx="936104" cy="732299"/>
            <a:chOff x="18108" y="1404367"/>
            <a:chExt cx="936104" cy="732299"/>
          </a:xfrm>
        </p:grpSpPr>
        <p:pic>
          <p:nvPicPr>
            <p:cNvPr id="36" name="Image 35"/>
            <p:cNvPicPr>
              <a:picLocks noChangeAspect="1"/>
            </p:cNvPicPr>
            <p:nvPr/>
          </p:nvPicPr>
          <p:blipFill rotWithShape="1"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r="64082" b="-3440"/>
            <a:stretch/>
          </p:blipFill>
          <p:spPr>
            <a:xfrm>
              <a:off x="18108" y="1404367"/>
              <a:ext cx="375016" cy="540000"/>
            </a:xfrm>
            <a:prstGeom prst="rect">
              <a:avLst/>
            </a:prstGeom>
            <a:ln w="38100">
              <a:noFill/>
            </a:ln>
          </p:spPr>
        </p:pic>
        <p:pic>
          <p:nvPicPr>
            <p:cNvPr id="37" name="Image 36"/>
            <p:cNvPicPr>
              <a:picLocks noChangeAspect="1"/>
            </p:cNvPicPr>
            <p:nvPr/>
          </p:nvPicPr>
          <p:blipFill rotWithShape="1"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701" t="1" r="-2619" b="-3440"/>
            <a:stretch/>
          </p:blipFill>
          <p:spPr>
            <a:xfrm>
              <a:off x="579196" y="1404367"/>
              <a:ext cx="375016" cy="540000"/>
            </a:xfrm>
            <a:prstGeom prst="rect">
              <a:avLst/>
            </a:prstGeom>
            <a:ln w="38100">
              <a:noFill/>
            </a:ln>
          </p:spPr>
        </p:pic>
        <p:pic>
          <p:nvPicPr>
            <p:cNvPr id="41" name="Image 40"/>
            <p:cNvPicPr>
              <a:picLocks noChangeAspect="1"/>
            </p:cNvPicPr>
            <p:nvPr/>
          </p:nvPicPr>
          <p:blipFill rotWithShape="1"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987" r="32917" b="-3440"/>
            <a:stretch/>
          </p:blipFill>
          <p:spPr>
            <a:xfrm>
              <a:off x="291402" y="1488666"/>
              <a:ext cx="389604" cy="648000"/>
            </a:xfrm>
            <a:prstGeom prst="rect">
              <a:avLst/>
            </a:prstGeom>
            <a:ln w="38100">
              <a:noFill/>
            </a:ln>
          </p:spPr>
        </p:pic>
      </p:grpSp>
      <p:grpSp>
        <p:nvGrpSpPr>
          <p:cNvPr id="42" name="Groupe 41"/>
          <p:cNvGrpSpPr/>
          <p:nvPr/>
        </p:nvGrpSpPr>
        <p:grpSpPr>
          <a:xfrm>
            <a:off x="246843" y="6079130"/>
            <a:ext cx="623578" cy="497875"/>
            <a:chOff x="5634732" y="4140671"/>
            <a:chExt cx="722260" cy="612000"/>
          </a:xfrm>
        </p:grpSpPr>
        <p:grpSp>
          <p:nvGrpSpPr>
            <p:cNvPr id="43" name="Groupe 42"/>
            <p:cNvGrpSpPr/>
            <p:nvPr/>
          </p:nvGrpSpPr>
          <p:grpSpPr>
            <a:xfrm>
              <a:off x="5671196" y="4212679"/>
              <a:ext cx="685796" cy="418439"/>
              <a:chOff x="617515" y="4154720"/>
              <a:chExt cx="4034403" cy="2890092"/>
            </a:xfrm>
          </p:grpSpPr>
          <p:pic>
            <p:nvPicPr>
              <p:cNvPr id="56" name="Picture 2" descr="C:\Users\utilisateur\Pictures\Logos Objets Icônes\libres modifiables\Pixabay\sofa-1574445.png"/>
              <p:cNvPicPr>
                <a:picLocks noChangeAspect="1" noChangeArrowheads="1"/>
              </p:cNvPicPr>
              <p:nvPr/>
            </p:nvPicPr>
            <p:blipFill rotWithShape="1">
              <a:blip r:embed="rId19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386" t="80865" r="81482" b="863"/>
              <a:stretch/>
            </p:blipFill>
            <p:spPr bwMode="auto">
              <a:xfrm>
                <a:off x="617515" y="4154721"/>
                <a:ext cx="2892495" cy="289009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7" name="Picture 2" descr="C:\Users\utilisateur\Pictures\Logos Objets Icônes\libres modifiables\Pixabay\sofa-1574445.png"/>
              <p:cNvPicPr>
                <a:picLocks noChangeAspect="1" noChangeArrowheads="1"/>
              </p:cNvPicPr>
              <p:nvPr/>
            </p:nvPicPr>
            <p:blipFill rotWithShape="1">
              <a:blip r:embed="rId20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2218" t="85514" b="1075"/>
              <a:stretch/>
            </p:blipFill>
            <p:spPr bwMode="auto">
              <a:xfrm>
                <a:off x="2235723" y="4154720"/>
                <a:ext cx="2416195" cy="289009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47" name="Connecteur droit 46"/>
            <p:cNvCxnSpPr/>
            <p:nvPr/>
          </p:nvCxnSpPr>
          <p:spPr>
            <a:xfrm flipV="1">
              <a:off x="5634732" y="4140671"/>
              <a:ext cx="685796" cy="61200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/>
            <p:cNvCxnSpPr/>
            <p:nvPr/>
          </p:nvCxnSpPr>
          <p:spPr>
            <a:xfrm flipH="1" flipV="1">
              <a:off x="5634732" y="4140671"/>
              <a:ext cx="685796" cy="61200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262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234</Words>
  <Application>Microsoft Office PowerPoint</Application>
  <PresentationFormat>Personnalisé</PresentationFormat>
  <Paragraphs>26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</dc:creator>
  <cp:lastModifiedBy>Carol</cp:lastModifiedBy>
  <cp:revision>45</cp:revision>
  <dcterms:created xsi:type="dcterms:W3CDTF">2020-05-01T17:09:38Z</dcterms:created>
  <dcterms:modified xsi:type="dcterms:W3CDTF">2020-05-07T16:56:52Z</dcterms:modified>
</cp:coreProperties>
</file>